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defaultTextStyle>
    <a:defPPr>
      <a:defRPr lang="en-US"/>
    </a:defPPr>
    <a:lvl1pPr marL="0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2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/>
    <p:restoredTop sz="94629"/>
  </p:normalViewPr>
  <p:slideViewPr>
    <p:cSldViewPr snapToGrid="0" snapToObjects="1">
      <p:cViewPr>
        <p:scale>
          <a:sx n="78" d="100"/>
          <a:sy n="78" d="100"/>
        </p:scale>
        <p:origin x="-374" y="62"/>
      </p:cViewPr>
      <p:guideLst>
        <p:guide orient="horz" pos="1746"/>
        <p:guide orient="horz" pos="509"/>
        <p:guide pos="2872"/>
        <p:guide pos="5507"/>
        <p:guide pos="2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9B0C0-F3AD-9344-A0A4-D0ECAAA5702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208A5-0F70-3D49-95D2-1D2C669EF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6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823B-C938-48DC-9C2F-B06DE5D4BEC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7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823B-C938-48DC-9C2F-B06DE5D4BEC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6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714C-197F-CA4B-94A6-CB677B12B17D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D5ED-2819-4447-9F27-9BD522B7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0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714C-197F-CA4B-94A6-CB677B12B17D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D5ED-2819-4447-9F27-9BD522B7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714C-197F-CA4B-94A6-CB677B12B17D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D5ED-2819-4447-9F27-9BD522B7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20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C114-B5AB-4E86-818F-93C3BCA8707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529C-C3C5-4478-ABE7-9CF3E0A18D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805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C114-B5AB-4E86-818F-93C3BCA8707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529C-C3C5-4478-ABE7-9CF3E0A18D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973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C114-B5AB-4E86-818F-93C3BCA8707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529C-C3C5-4478-ABE7-9CF3E0A18D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681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C114-B5AB-4E86-818F-93C3BCA8707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529C-C3C5-4478-ABE7-9CF3E0A18D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53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C114-B5AB-4E86-818F-93C3BCA8707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529C-C3C5-4478-ABE7-9CF3E0A18D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71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C114-B5AB-4E86-818F-93C3BCA8707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529C-C3C5-4478-ABE7-9CF3E0A18D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503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C114-B5AB-4E86-818F-93C3BCA8707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529C-C3C5-4478-ABE7-9CF3E0A18D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642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C114-B5AB-4E86-818F-93C3BCA8707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529C-C3C5-4478-ABE7-9CF3E0A18D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62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714C-197F-CA4B-94A6-CB677B12B17D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D5ED-2819-4447-9F27-9BD522B7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32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7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80" indent="0">
              <a:buNone/>
              <a:defRPr sz="2000"/>
            </a:lvl7pPr>
            <a:lvl8pPr marL="3200026" indent="0">
              <a:buNone/>
              <a:defRPr sz="2000"/>
            </a:lvl8pPr>
            <a:lvl9pPr marL="36571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C114-B5AB-4E86-818F-93C3BCA8707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529C-C3C5-4478-ABE7-9CF3E0A18D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3560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C114-B5AB-4E86-818F-93C3BCA8707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529C-C3C5-4478-ABE7-9CF3E0A18D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567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C114-B5AB-4E86-818F-93C3BCA8707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529C-C3C5-4478-ABE7-9CF3E0A18D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6941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72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72" y="2701602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28" indent="0" algn="ctr">
              <a:buNone/>
              <a:defRPr sz="1500"/>
            </a:lvl2pPr>
            <a:lvl3pPr marL="685465" indent="0" algn="ctr">
              <a:buNone/>
              <a:defRPr sz="1400"/>
            </a:lvl3pPr>
            <a:lvl4pPr marL="1028197" indent="0" algn="ctr">
              <a:buNone/>
              <a:defRPr sz="1200"/>
            </a:lvl4pPr>
            <a:lvl5pPr marL="1370929" indent="0" algn="ctr">
              <a:buNone/>
              <a:defRPr sz="1200"/>
            </a:lvl5pPr>
            <a:lvl6pPr marL="1713666" indent="0" algn="ctr">
              <a:buNone/>
              <a:defRPr sz="1200"/>
            </a:lvl6pPr>
            <a:lvl7pPr marL="2056392" indent="0" algn="ctr">
              <a:buNone/>
              <a:defRPr sz="1200"/>
            </a:lvl7pPr>
            <a:lvl8pPr marL="2399120" indent="0" algn="ctr">
              <a:buNone/>
              <a:defRPr sz="1200"/>
            </a:lvl8pPr>
            <a:lvl9pPr marL="2741848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2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1000">
                <a:schemeClr val="tx1">
                  <a:alpha val="75000"/>
                </a:schemeClr>
              </a:gs>
              <a:gs pos="73000">
                <a:schemeClr val="tx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4" rIns="68552" bIns="34284" rtlCol="0" anchor="ctr"/>
          <a:lstStyle/>
          <a:p>
            <a:pPr algn="ctr" defTabSz="685465"/>
            <a:endParaRPr lang="en-US" sz="1400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72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1000">
                <a:schemeClr val="tx1">
                  <a:alpha val="75000"/>
                </a:schemeClr>
              </a:gs>
              <a:gs pos="73000">
                <a:schemeClr val="tx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4" rIns="68552" bIns="34284" rtlCol="0" anchor="ctr"/>
          <a:lstStyle/>
          <a:p>
            <a:pPr algn="ctr" defTabSz="685465"/>
            <a:endParaRPr lang="en-US" sz="1400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2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1000">
                <a:schemeClr val="accent2">
                  <a:lumMod val="50000"/>
                  <a:alpha val="75000"/>
                </a:schemeClr>
              </a:gs>
              <a:gs pos="73000">
                <a:schemeClr val="accent2">
                  <a:lumMod val="5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4" rIns="68552" bIns="34284" rtlCol="0" anchor="ctr"/>
          <a:lstStyle/>
          <a:p>
            <a:pPr algn="ctr" defTabSz="685465"/>
            <a:endParaRPr lang="en-US" sz="1400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9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243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22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714C-197F-CA4B-94A6-CB677B12B17D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D5ED-2819-4447-9F27-9BD522B7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85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1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28" indent="0">
              <a:buNone/>
              <a:defRPr sz="1500" b="1"/>
            </a:lvl2pPr>
            <a:lvl3pPr marL="685465" indent="0">
              <a:buNone/>
              <a:defRPr sz="1400" b="1"/>
            </a:lvl3pPr>
            <a:lvl4pPr marL="1028197" indent="0">
              <a:buNone/>
              <a:defRPr sz="1200" b="1"/>
            </a:lvl4pPr>
            <a:lvl5pPr marL="1370929" indent="0">
              <a:buNone/>
              <a:defRPr sz="1200" b="1"/>
            </a:lvl5pPr>
            <a:lvl6pPr marL="1713666" indent="0">
              <a:buNone/>
              <a:defRPr sz="1200" b="1"/>
            </a:lvl6pPr>
            <a:lvl7pPr marL="2056392" indent="0">
              <a:buNone/>
              <a:defRPr sz="1200" b="1"/>
            </a:lvl7pPr>
            <a:lvl8pPr marL="2399120" indent="0">
              <a:buNone/>
              <a:defRPr sz="1200" b="1"/>
            </a:lvl8pPr>
            <a:lvl9pPr marL="274184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13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28" indent="0">
              <a:buNone/>
              <a:defRPr sz="1500" b="1"/>
            </a:lvl2pPr>
            <a:lvl3pPr marL="685465" indent="0">
              <a:buNone/>
              <a:defRPr sz="1400" b="1"/>
            </a:lvl3pPr>
            <a:lvl4pPr marL="1028197" indent="0">
              <a:buNone/>
              <a:defRPr sz="1200" b="1"/>
            </a:lvl4pPr>
            <a:lvl5pPr marL="1370929" indent="0">
              <a:buNone/>
              <a:defRPr sz="1200" b="1"/>
            </a:lvl5pPr>
            <a:lvl6pPr marL="1713666" indent="0">
              <a:buNone/>
              <a:defRPr sz="1200" b="1"/>
            </a:lvl6pPr>
            <a:lvl7pPr marL="2056392" indent="0">
              <a:buNone/>
              <a:defRPr sz="1200" b="1"/>
            </a:lvl7pPr>
            <a:lvl8pPr marL="2399120" indent="0">
              <a:buNone/>
              <a:defRPr sz="1200" b="1"/>
            </a:lvl8pPr>
            <a:lvl9pPr marL="274184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15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5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15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65" indent="0">
              <a:buNone/>
              <a:defRPr sz="900"/>
            </a:lvl3pPr>
            <a:lvl4pPr marL="1028197" indent="0">
              <a:buNone/>
              <a:defRPr sz="800"/>
            </a:lvl4pPr>
            <a:lvl5pPr marL="1370929" indent="0">
              <a:buNone/>
              <a:defRPr sz="800"/>
            </a:lvl5pPr>
            <a:lvl6pPr marL="1713666" indent="0">
              <a:buNone/>
              <a:defRPr sz="800"/>
            </a:lvl6pPr>
            <a:lvl7pPr marL="2056392" indent="0">
              <a:buNone/>
              <a:defRPr sz="800"/>
            </a:lvl7pPr>
            <a:lvl8pPr marL="2399120" indent="0">
              <a:buNone/>
              <a:defRPr sz="800"/>
            </a:lvl8pPr>
            <a:lvl9pPr marL="274184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15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5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28" indent="0">
              <a:buNone/>
              <a:defRPr sz="2100"/>
            </a:lvl2pPr>
            <a:lvl3pPr marL="685465" indent="0">
              <a:buNone/>
              <a:defRPr sz="1800"/>
            </a:lvl3pPr>
            <a:lvl4pPr marL="1028197" indent="0">
              <a:buNone/>
              <a:defRPr sz="1500"/>
            </a:lvl4pPr>
            <a:lvl5pPr marL="1370929" indent="0">
              <a:buNone/>
              <a:defRPr sz="1500"/>
            </a:lvl5pPr>
            <a:lvl6pPr marL="1713666" indent="0">
              <a:buNone/>
              <a:defRPr sz="1500"/>
            </a:lvl6pPr>
            <a:lvl7pPr marL="2056392" indent="0">
              <a:buNone/>
              <a:defRPr sz="1500"/>
            </a:lvl7pPr>
            <a:lvl8pPr marL="2399120" indent="0">
              <a:buNone/>
              <a:defRPr sz="1500"/>
            </a:lvl8pPr>
            <a:lvl9pPr marL="2741848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15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65" indent="0">
              <a:buNone/>
              <a:defRPr sz="900"/>
            </a:lvl3pPr>
            <a:lvl4pPr marL="1028197" indent="0">
              <a:buNone/>
              <a:defRPr sz="800"/>
            </a:lvl4pPr>
            <a:lvl5pPr marL="1370929" indent="0">
              <a:buNone/>
              <a:defRPr sz="800"/>
            </a:lvl5pPr>
            <a:lvl6pPr marL="1713666" indent="0">
              <a:buNone/>
              <a:defRPr sz="800"/>
            </a:lvl6pPr>
            <a:lvl7pPr marL="2056392" indent="0">
              <a:buNone/>
              <a:defRPr sz="800"/>
            </a:lvl7pPr>
            <a:lvl8pPr marL="2399120" indent="0">
              <a:buNone/>
              <a:defRPr sz="800"/>
            </a:lvl8pPr>
            <a:lvl9pPr marL="274184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93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93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714C-197F-CA4B-94A6-CB677B12B17D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D5ED-2819-4447-9F27-9BD522B7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0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714C-197F-CA4B-94A6-CB677B12B17D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D5ED-2819-4447-9F27-9BD522B7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7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714C-197F-CA4B-94A6-CB677B12B17D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D5ED-2819-4447-9F27-9BD522B7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2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714C-197F-CA4B-94A6-CB677B12B17D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D5ED-2819-4447-9F27-9BD522B7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2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714C-197F-CA4B-94A6-CB677B12B17D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D5ED-2819-4447-9F27-9BD522B7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3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7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80" indent="0">
              <a:buNone/>
              <a:defRPr sz="2000"/>
            </a:lvl7pPr>
            <a:lvl8pPr marL="3200026" indent="0">
              <a:buNone/>
              <a:defRPr sz="2000"/>
            </a:lvl8pPr>
            <a:lvl9pPr marL="36571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714C-197F-CA4B-94A6-CB677B12B17D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D5ED-2819-4447-9F27-9BD522B7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4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1714C-197F-CA4B-94A6-CB677B12B17D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CD5ED-2819-4447-9F27-9BD522B7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5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4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45714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4571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4" indent="-228573" algn="l" defTabSz="45714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0" indent="-228573" algn="l" defTabSz="45714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7" indent="-228573" algn="l" defTabSz="4571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0" indent="-228573" algn="l" defTabSz="4571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7" indent="-228573" algn="l" defTabSz="4571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0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3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7354C114-B5AB-4E86-818F-93C3BCA870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10/26/2017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C124529C-C3C5-4478-ABE7-9CF3E0A18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4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0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0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70" tIns="34293" rIns="68570" bIns="3429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0" tIns="34293" rIns="68570" bIns="3429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408"/>
            <a:ext cx="2057400" cy="273844"/>
          </a:xfrm>
          <a:prstGeom prst="rect">
            <a:avLst/>
          </a:prstGeom>
        </p:spPr>
        <p:txBody>
          <a:bodyPr vert="horz" lIns="68570" tIns="34293" rIns="68570" bIns="34293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pPr defTabSz="685465"/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465"/>
              <a:t>10/26/2017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408"/>
            <a:ext cx="3086100" cy="273844"/>
          </a:xfrm>
          <a:prstGeom prst="rect">
            <a:avLst/>
          </a:prstGeom>
        </p:spPr>
        <p:txBody>
          <a:bodyPr vert="horz" lIns="68570" tIns="34293" rIns="68570" bIns="34293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pPr defTabSz="68546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408"/>
            <a:ext cx="2057400" cy="273844"/>
          </a:xfrm>
          <a:prstGeom prst="rect">
            <a:avLst/>
          </a:prstGeom>
        </p:spPr>
        <p:txBody>
          <a:bodyPr vert="horz" lIns="68570" tIns="34293" rIns="68570" bIns="34293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pPr defTabSz="685465"/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46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txStyles>
    <p:titleStyle>
      <a:lvl1pPr algn="l" defTabSz="685465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Helvetica Regular" charset="0"/>
          <a:ea typeface="+mj-ea"/>
          <a:cs typeface="+mj-cs"/>
        </a:defRPr>
      </a:lvl1pPr>
    </p:titleStyle>
    <p:bodyStyle>
      <a:lvl1pPr marL="171369" indent="-171369" algn="l" defTabSz="6854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514107" indent="-171369" algn="l" defTabSz="6854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2pPr>
      <a:lvl3pPr marL="856832" indent="-171369" algn="l" defTabSz="6854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3pPr>
      <a:lvl4pPr marL="1199560" indent="-171369" algn="l" defTabSz="6854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4pPr>
      <a:lvl5pPr marL="1542288" indent="-171369" algn="l" defTabSz="6854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5pPr>
      <a:lvl6pPr marL="1885025" indent="-171369" algn="l" defTabSz="6854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57" indent="-171369" algn="l" defTabSz="6854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9" indent="-171369" algn="l" defTabSz="6854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27" indent="-171369" algn="l" defTabSz="6854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8" algn="l" defTabSz="6854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65" algn="l" defTabSz="6854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97" algn="l" defTabSz="6854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29" algn="l" defTabSz="6854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66" algn="l" defTabSz="6854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92" algn="l" defTabSz="6854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20" algn="l" defTabSz="6854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48" algn="l" defTabSz="6854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0.png"/><Relationship Id="rId4" Type="http://schemas.openxmlformats.org/officeDocument/2006/relationships/tags" Target="../tags/tag8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22564"/>
            <a:ext cx="7772400" cy="1469642"/>
          </a:xfrm>
        </p:spPr>
        <p:txBody>
          <a:bodyPr>
            <a:normAutofit/>
          </a:bodyPr>
          <a:lstStyle/>
          <a:p>
            <a:r>
              <a:rPr lang="x-none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建立美安台灣購物年金</a:t>
            </a:r>
            <a:r>
              <a:rPr lang="e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x-none" sz="3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「轉消費為收入」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27" y="4827761"/>
            <a:ext cx="2688313" cy="2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4192"/>
            <a:ext cx="8229600" cy="1354514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透過將「其他品牌」</a:t>
            </a:r>
            <a:r>
              <a:rPr lang="en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轉換成</a:t>
            </a:r>
            <a:r>
              <a:rPr lang="x-none" sz="3000" b="1" i="1" u="sng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您的品牌</a:t>
            </a: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，在90天内賺取150BV。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44810"/>
            <a:ext cx="7685307" cy="3638704"/>
          </a:xfrm>
          <a:prstGeom prst="rect">
            <a:avLst/>
          </a:prstGeom>
        </p:spPr>
        <p:txBody>
          <a:bodyPr vert="horz" lIns="91428" tIns="45714" rIns="91428" bIns="4571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持續正確使用「新人快速啟動組合」產品</a:t>
            </a:r>
          </a:p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完成「居家購物清單」</a:t>
            </a:r>
          </a:p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逐一查看美安台灣獨家品牌產品的業績點數(BV)</a:t>
            </a:r>
          </a:p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如有需要，*在啓動自動購貨計畫前修改自動購貨訂單</a:t>
            </a:r>
            <a:r>
              <a:rPr lang="en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x-none" sz="1400" b="1" i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*超連鎖管理系統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30" y="4827761"/>
            <a:ext cx="2688307" cy="2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84391"/>
            <a:ext cx="8229600" cy="114270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改變您的購物方式和購物地點……</a:t>
            </a:r>
            <a:r>
              <a:rPr lang="en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75681"/>
            <a:ext cx="8229600" cy="3091466"/>
          </a:xfrm>
          <a:prstGeom prst="rect">
            <a:avLst/>
          </a:prstGeom>
        </p:spPr>
        <p:txBody>
          <a:bodyPr vert="horz" lIns="91428" tIns="45714" rIns="91428" bIns="4571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259" indent="-342860" algn="l">
              <a:buFont typeface="Arial"/>
              <a:buChar char="•"/>
            </a:pPr>
            <a:r>
              <a:rPr lang="x-none" sz="3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TW.SHOP.COM</a:t>
            </a:r>
            <a:r>
              <a:rPr lang="en-US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x-none" sz="3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「自己的每一台電腦」</a:t>
            </a:r>
            <a:r>
              <a:rPr lang="x-none" sz="3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3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x-none" sz="3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儲存您的</a:t>
            </a: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TW.SHOP.COM 網站優惠顧客</a:t>
            </a:r>
            <a:r>
              <a:rPr lang="zh-TW" altLang="en-US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與密碼</a:t>
            </a:r>
          </a:p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「瀏覽」</a:t>
            </a:r>
            <a:r>
              <a:rPr 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TW.</a:t>
            </a: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SHOP.COM網站</a:t>
            </a:r>
          </a:p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檢視您目前消費的「店家</a:t>
            </a:r>
            <a:r>
              <a:rPr lang="x-none" sz="3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sz="30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68259" indent="-342860" algn="l">
              <a:buFont typeface="Arial"/>
              <a:buChar char="•"/>
            </a:pPr>
            <a:r>
              <a:rPr lang="zh-TW" altLang="en-US" sz="3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en-US" altLang="zh-TW" sz="3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“Shop Buddy”</a:t>
            </a:r>
            <a:endParaRPr lang="x-none" sz="3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65016"/>
            <a:ext cx="8229600" cy="1142702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x-none" sz="2800" b="1" i="1" dirty="0">
                <a:solidFill>
                  <a:srgbClr val="FFFFFF"/>
                </a:solidFill>
                <a:ea typeface="SimSun" pitchFamily="18" charset="0"/>
              </a:rPr>
              <a:t>「</a:t>
            </a:r>
            <a:r>
              <a:rPr lang="x-none" sz="2800" b="1" i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你無論如何都要購買的必需品」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30" y="4827761"/>
            <a:ext cx="2688307" cy="2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84132"/>
            <a:ext cx="8229600" cy="114270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x-none" sz="3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在最初的十天内</a:t>
            </a:r>
            <a:r>
              <a:rPr lang="zh-TW" altLang="en-US" sz="3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x-none" sz="3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建立一份有</a:t>
            </a: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60-300位潛在顧客</a:t>
            </a:r>
            <a:r>
              <a:rPr lang="zh-TW" altLang="en-US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姓名及其聯絡資料的名單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08253"/>
            <a:ext cx="8229600" cy="3935247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通訊錄</a:t>
            </a:r>
          </a:p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</a:t>
            </a:r>
          </a:p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臉書</a:t>
            </a:r>
            <a:r>
              <a:rPr lang="en-US" altLang="zh-TW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x-none" sz="3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Instagram</a:t>
            </a:r>
          </a:p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推特……等</a:t>
            </a:r>
          </a:p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您還認識誰……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30" y="4827761"/>
            <a:ext cx="2688307" cy="2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84131"/>
            <a:ext cx="8229600" cy="114270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前12個月每個月銷售100BV的「新產品」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3863" y="1226833"/>
            <a:ext cx="8229600" cy="3899551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每個月與16名潛在顧客交談</a:t>
            </a:r>
          </a:p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藉由發問找出他們所面對的問題或難題</a:t>
            </a:r>
          </a:p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仔細聆聽……找出產品對策</a:t>
            </a:r>
          </a:p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利用成功經驗分享，增加</a:t>
            </a:r>
            <a:r>
              <a:rPr lang="x-none" sz="3000" b="1" i="1" u="sng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新的</a:t>
            </a:r>
            <a:r>
              <a:rPr lang="zh-TW" altLang="en-US" sz="3000" b="1" i="1" u="sng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銷售機會</a:t>
            </a:r>
          </a:p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與所有顧客完成居家購物清單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30" y="4827761"/>
            <a:ext cx="2688307" cy="2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52648"/>
            <a:ext cx="8389252" cy="75539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x-none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每個月至少向四名合格的潛在顧客展示您的事業計畫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195351"/>
            <a:ext cx="8229600" cy="3694703"/>
          </a:xfrm>
          <a:prstGeom prst="rect">
            <a:avLst/>
          </a:prstGeom>
        </p:spPr>
        <p:txBody>
          <a:bodyPr vert="horz" lIns="91428" tIns="45714" rIns="91428" bIns="45714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259" indent="-342860" algn="l">
              <a:buFont typeface="Arial"/>
              <a:buChar char="•"/>
            </a:pPr>
            <a:r>
              <a:rPr lang="x-none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每個月與16名潛在顧客交談</a:t>
            </a:r>
          </a:p>
          <a:p>
            <a:pPr marL="568259" indent="-342860" algn="l">
              <a:buFont typeface="Arial"/>
              <a:buChar char="•"/>
            </a:pPr>
            <a:r>
              <a:rPr lang="x-none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藉由發問找出他們所面對的問題或難題</a:t>
            </a:r>
          </a:p>
          <a:p>
            <a:pPr marL="568259" indent="-342860" algn="l">
              <a:buFont typeface="Arial"/>
              <a:buChar char="•"/>
            </a:pPr>
            <a:r>
              <a:rPr lang="x-none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仔細聆聽…找出理財對策</a:t>
            </a:r>
          </a:p>
          <a:p>
            <a:pPr marL="568259" indent="-342860" algn="l">
              <a:buFont typeface="Arial"/>
              <a:buChar char="•"/>
            </a:pPr>
            <a:r>
              <a:rPr lang="x-none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利用成功經驗分享，吸引對方產生興趣</a:t>
            </a:r>
          </a:p>
          <a:p>
            <a:pPr marL="568259" indent="-342860" algn="l">
              <a:buFont typeface="Arial"/>
              <a:buChar char="•"/>
            </a:pPr>
            <a:r>
              <a:rPr lang="x-none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利用超連鎖</a:t>
            </a:r>
            <a:r>
              <a:rPr lang="x-none" sz="2800" b="1" baseline="30000" dirty="0">
                <a:solidFill>
                  <a:srgbClr val="FFFFFF"/>
                </a:solidFill>
                <a:latin typeface="微軟正黑體"/>
                <a:ea typeface="微軟正黑體"/>
              </a:rPr>
              <a:t>®</a:t>
            </a:r>
            <a:r>
              <a:rPr lang="x-none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事業說明會(UBP)影片……（共三個部分）</a:t>
            </a:r>
          </a:p>
          <a:p>
            <a:pPr marL="568259" indent="-342860" algn="l"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UBP</a:t>
            </a:r>
            <a:r>
              <a:rPr lang="x-none" sz="28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影片結束之後完成居</a:t>
            </a:r>
            <a:r>
              <a:rPr lang="zh-TW" altLang="en-US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x-none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購物清單，並註冊成為優惠顧客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30" y="4827761"/>
            <a:ext cx="2688307" cy="2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"/>
            <a:ext cx="8229600" cy="114270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前90天訓練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8177" y="932285"/>
            <a:ext cx="8873179" cy="4059694"/>
          </a:xfrm>
          <a:prstGeom prst="rect">
            <a:avLst/>
          </a:prstGeom>
        </p:spPr>
        <p:txBody>
          <a:bodyPr vert="horz" lIns="91428" tIns="45714" rIns="91428" bIns="4571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新超連鎖</a:t>
            </a:r>
            <a:r>
              <a:rPr lang="x-none" altLang="zh-TW" sz="3000" b="1" baseline="30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x-none" sz="3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店主訓練</a:t>
            </a:r>
            <a:r>
              <a:rPr lang="x-none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(N</a:t>
            </a:r>
            <a:r>
              <a:rPr lang="en-US" altLang="zh-TW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UOT</a:t>
            </a:r>
            <a:r>
              <a:rPr lang="x-none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≤ 30 日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endParaRPr lang="x-none" sz="3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68259" indent="-342860" algn="l">
              <a:buFont typeface="Arial"/>
              <a:buChar char="•"/>
            </a:pPr>
            <a:r>
              <a:rPr lang="x-none" sz="3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成功五要訣訓練</a:t>
            </a:r>
            <a:r>
              <a:rPr lang="x-none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(B5)≤ 60 日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endParaRPr lang="x-none" sz="3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68259" indent="-342860" algn="l">
              <a:buFont typeface="Arial"/>
              <a:buChar char="•"/>
            </a:pPr>
            <a:r>
              <a:rPr lang="zh-TW" altLang="en-US" sz="3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x-none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新超連鎖</a:t>
            </a:r>
            <a:r>
              <a:rPr lang="x-none" altLang="zh-TW" sz="3000" b="1" baseline="30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x-none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店主訓練(N</a:t>
            </a:r>
            <a:r>
              <a:rPr lang="en-US" altLang="zh-TW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UO</a:t>
            </a:r>
            <a:r>
              <a:rPr lang="x-none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T)</a:t>
            </a:r>
          </a:p>
          <a:p>
            <a:pPr marL="568259" indent="-342860" algn="l">
              <a:buFont typeface="Arial"/>
              <a:buChar char="•"/>
            </a:pPr>
            <a:r>
              <a:rPr lang="zh-TW" altLang="en-US" sz="3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x-none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成功五要訣訓練(B5)</a:t>
            </a:r>
          </a:p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授證經理級訓練(ECCT)</a:t>
            </a:r>
          </a:p>
          <a:p>
            <a:pPr marL="568259" indent="-342860" algn="l">
              <a:buFont typeface="Arial"/>
              <a:buChar char="•"/>
            </a:pPr>
            <a:r>
              <a:rPr lang="x-none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出席地方研討會……購買三張門票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30" y="4827761"/>
            <a:ext cx="2688307" cy="2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48" y="-647890"/>
            <a:ext cx="10297296" cy="5790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48" y="-647890"/>
            <a:ext cx="10297296" cy="579072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566424" y="2153977"/>
            <a:ext cx="1" cy="2526158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7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68507" y="4654115"/>
            <a:ext cx="186045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34295" rIns="68589" bIns="34295">
            <a:spAutoFit/>
          </a:bodyPr>
          <a:lstStyle/>
          <a:p>
            <a:pPr algn="ctr" defTabSz="457112">
              <a:spcBef>
                <a:spcPct val="50000"/>
              </a:spcBef>
              <a:defRPr/>
            </a:pPr>
            <a:r>
              <a:rPr lang="x-none" sz="1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 x 10 IBV = 500 IBV</a:t>
            </a:r>
          </a:p>
        </p:txBody>
      </p:sp>
      <p:sp>
        <p:nvSpPr>
          <p:cNvPr id="15" name="Text Box 17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6788" y="4654114"/>
            <a:ext cx="19957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34295" rIns="68589" bIns="34295">
            <a:spAutoFit/>
          </a:bodyPr>
          <a:lstStyle/>
          <a:p>
            <a:pPr algn="ctr" defTabSz="457112">
              <a:spcBef>
                <a:spcPct val="50000"/>
              </a:spcBef>
              <a:defRPr/>
            </a:pPr>
            <a:r>
              <a:rPr lang="x-none" sz="1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 x 50 BV = 2,500 BV</a:t>
            </a:r>
          </a:p>
        </p:txBody>
      </p:sp>
      <p:sp>
        <p:nvSpPr>
          <p:cNvPr id="16" name="Text Box 17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74926" y="4654114"/>
            <a:ext cx="193915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34295" rIns="68589" bIns="34295">
            <a:spAutoFit/>
          </a:bodyPr>
          <a:lstStyle/>
          <a:p>
            <a:pPr algn="ctr" defTabSz="457112">
              <a:spcBef>
                <a:spcPct val="50000"/>
              </a:spcBef>
              <a:defRPr/>
            </a:pPr>
            <a:r>
              <a:rPr lang="x-none" sz="1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 x 10 IBV = 500 IBV</a:t>
            </a:r>
          </a:p>
        </p:txBody>
      </p:sp>
      <p:sp>
        <p:nvSpPr>
          <p:cNvPr id="17" name="Text Box 17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988" y="4654113"/>
            <a:ext cx="20050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34295" rIns="68589" bIns="34295">
            <a:spAutoFit/>
          </a:bodyPr>
          <a:lstStyle/>
          <a:p>
            <a:pPr algn="ctr" defTabSz="457112">
              <a:spcBef>
                <a:spcPct val="50000"/>
              </a:spcBef>
              <a:defRPr/>
            </a:pPr>
            <a:r>
              <a:rPr lang="x-none" sz="1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 x 50 BV = 2,500 BV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0542" y="179109"/>
            <a:ext cx="8047885" cy="670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685465"/>
            <a:endParaRPr lang="en-US" sz="1500" dirty="0">
              <a:solidFill>
                <a:srgbClr val="93BF3E"/>
              </a:solidFill>
              <a:latin typeface="Helvetica Regular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541" y="263979"/>
            <a:ext cx="8047886" cy="484727"/>
          </a:xfrm>
          <a:prstGeom prst="rect">
            <a:avLst/>
          </a:prstGeom>
          <a:noFill/>
        </p:spPr>
        <p:txBody>
          <a:bodyPr wrap="square" lIns="68552" tIns="34284" rIns="68552" bIns="34284" anchor="ctr">
            <a:spAutoFit/>
          </a:bodyPr>
          <a:lstStyle/>
          <a:p>
            <a:pPr algn="ctr" defTabSz="685465">
              <a:tabLst>
                <a:tab pos="85685" algn="l"/>
              </a:tabLst>
            </a:pPr>
            <a:r>
              <a:rPr lang="x-none" sz="2700" b="1" dirty="0">
                <a:solidFill>
                  <a:srgbClr val="0FB7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組織達到基本業務要求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875" y="175830"/>
            <a:ext cx="678630" cy="671909"/>
          </a:xfrm>
          <a:prstGeom prst="rect">
            <a:avLst/>
          </a:prstGeom>
          <a:effectLst/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0542" y="884300"/>
            <a:ext cx="8047885" cy="3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84" rIns="68552" bIns="34284" anchor="ctr">
            <a:spAutoFit/>
          </a:bodyPr>
          <a:lstStyle/>
          <a:p>
            <a:pPr marL="234905" indent="-234905" algn="ctr" defTabSz="457101">
              <a:spcBef>
                <a:spcPct val="50000"/>
              </a:spcBef>
              <a:defRPr/>
            </a:pPr>
            <a:r>
              <a:rPr lang="x-none" sz="21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每個月NT$19,000的</a:t>
            </a:r>
            <a:r>
              <a:rPr lang="x-none" sz="2100" b="1" dirty="0">
                <a:solidFill>
                  <a:srgbClr val="C12D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(BV)</a:t>
            </a:r>
            <a:r>
              <a:rPr lang="x-none" sz="21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 每第三個月NT$9,500的</a:t>
            </a:r>
            <a:r>
              <a:rPr lang="x-none" sz="21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(IBV)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162" y="1624332"/>
            <a:ext cx="1331480" cy="427040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defTabSz="685686"/>
            <a:r>
              <a:rPr lang="x-none" sz="23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老方法？</a:t>
            </a:r>
          </a:p>
        </p:txBody>
      </p:sp>
    </p:spTree>
    <p:extLst>
      <p:ext uri="{BB962C8B-B14F-4D97-AF65-F5344CB8AC3E}">
        <p14:creationId xmlns:p14="http://schemas.microsoft.com/office/powerpoint/2010/main" val="2241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48" y="-647890"/>
            <a:ext cx="10297296" cy="5790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48" y="-647890"/>
            <a:ext cx="10297296" cy="579072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566424" y="2153977"/>
            <a:ext cx="1" cy="2526158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7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65082" y="4654115"/>
            <a:ext cx="208409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34295" rIns="68589" bIns="34295">
            <a:spAutoFit/>
          </a:bodyPr>
          <a:lstStyle/>
          <a:p>
            <a:pPr algn="ctr" defTabSz="457112">
              <a:spcBef>
                <a:spcPct val="50000"/>
              </a:spcBef>
              <a:defRPr/>
            </a:pPr>
            <a:r>
              <a:rPr lang="x-none" sz="1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 x 200 IBV = 10,000 IBV</a:t>
            </a:r>
          </a:p>
        </p:txBody>
      </p:sp>
      <p:sp>
        <p:nvSpPr>
          <p:cNvPr id="15" name="Text Box 17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10932" y="4654114"/>
            <a:ext cx="198574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34295" rIns="68589" bIns="34295">
            <a:spAutoFit/>
          </a:bodyPr>
          <a:lstStyle/>
          <a:p>
            <a:pPr algn="ctr" defTabSz="457112">
              <a:spcBef>
                <a:spcPct val="50000"/>
              </a:spcBef>
              <a:defRPr/>
            </a:pPr>
            <a:r>
              <a:rPr lang="x-none" sz="1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 x 500 BV = 25,000 BV</a:t>
            </a:r>
          </a:p>
        </p:txBody>
      </p:sp>
      <p:sp>
        <p:nvSpPr>
          <p:cNvPr id="16" name="Text Box 17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3623" y="4654114"/>
            <a:ext cx="203514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34295" rIns="68589" bIns="34295">
            <a:spAutoFit/>
          </a:bodyPr>
          <a:lstStyle/>
          <a:p>
            <a:pPr algn="ctr" defTabSz="457112">
              <a:spcBef>
                <a:spcPct val="50000"/>
              </a:spcBef>
              <a:defRPr/>
            </a:pPr>
            <a:r>
              <a:rPr lang="x-none" sz="1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 x 200 IBV = 10,000 IBV</a:t>
            </a:r>
          </a:p>
        </p:txBody>
      </p:sp>
      <p:sp>
        <p:nvSpPr>
          <p:cNvPr id="17" name="Text Box 17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6712" y="4654113"/>
            <a:ext cx="199501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34295" rIns="68589" bIns="34295">
            <a:spAutoFit/>
          </a:bodyPr>
          <a:lstStyle/>
          <a:p>
            <a:pPr algn="ctr" defTabSz="457112">
              <a:spcBef>
                <a:spcPct val="50000"/>
              </a:spcBef>
              <a:defRPr/>
            </a:pPr>
            <a:r>
              <a:rPr lang="x-none" sz="1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 x 500 BV = 25,000 BV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0542" y="179109"/>
            <a:ext cx="8047885" cy="670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685465"/>
            <a:endParaRPr lang="en-US" dirty="0">
              <a:solidFill>
                <a:srgbClr val="93BF3E"/>
              </a:solidFill>
              <a:latin typeface="Helvetica Regular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541" y="287063"/>
            <a:ext cx="8047886" cy="438560"/>
          </a:xfrm>
          <a:prstGeom prst="rect">
            <a:avLst/>
          </a:prstGeom>
          <a:noFill/>
        </p:spPr>
        <p:txBody>
          <a:bodyPr wrap="square" lIns="68552" tIns="34284" rIns="68552" bIns="34284" anchor="ctr">
            <a:spAutoFit/>
          </a:bodyPr>
          <a:lstStyle/>
          <a:p>
            <a:pPr algn="ctr" defTabSz="685465">
              <a:tabLst>
                <a:tab pos="85685" algn="l"/>
              </a:tabLst>
            </a:pPr>
            <a:r>
              <a:rPr lang="x-none" sz="2400" b="1" dirty="0">
                <a:solidFill>
                  <a:srgbClr val="0FB7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組織達到購物年金要求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875" y="175830"/>
            <a:ext cx="678630" cy="671909"/>
          </a:xfrm>
          <a:prstGeom prst="rect">
            <a:avLst/>
          </a:prstGeom>
          <a:effectLst/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0542" y="884300"/>
            <a:ext cx="8047885" cy="3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84" rIns="68552" bIns="34284" anchor="ctr">
            <a:spAutoFit/>
          </a:bodyPr>
          <a:lstStyle/>
          <a:p>
            <a:pPr marL="234905" indent="-234905" algn="ctr" defTabSz="457101">
              <a:spcBef>
                <a:spcPct val="50000"/>
              </a:spcBef>
              <a:defRPr/>
            </a:pPr>
            <a:r>
              <a:rPr lang="x-none" sz="21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每個月NT$237,500的</a:t>
            </a:r>
            <a:r>
              <a:rPr lang="x-none" sz="2100" b="1" dirty="0">
                <a:solidFill>
                  <a:srgbClr val="C12D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(BV)</a:t>
            </a:r>
            <a:r>
              <a:rPr lang="x-none" sz="21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 </a:t>
            </a:r>
            <a:r>
              <a:rPr lang="x-none" sz="2100" b="1" dirty="0" smtClean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每個月</a:t>
            </a:r>
            <a:r>
              <a:rPr lang="x-none" sz="21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NT$95,000</a:t>
            </a:r>
            <a:r>
              <a:rPr lang="x-none" sz="21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(IBV)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1419" y="1345399"/>
            <a:ext cx="2216568" cy="62324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lIns="68589" tIns="34295" rIns="68589" bIns="34295" rtlCol="0">
            <a:spAutoFit/>
          </a:bodyPr>
          <a:lstStyle/>
          <a:p>
            <a:pPr algn="ctr" defTabSz="457112"/>
            <a:r>
              <a:rPr lang="x-none" sz="18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在相同的團隊</a:t>
            </a:r>
            <a:r>
              <a:rPr lang="zh-TW" altLang="en-US" sz="18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endParaRPr lang="en-US" altLang="zh-TW" sz="1800" b="1" dirty="0">
              <a:solidFill>
                <a:srgbClr val="F2F2F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457112"/>
            <a:r>
              <a:rPr lang="x-none" sz="1800" b="1" dirty="0">
                <a:solidFill>
                  <a:srgbClr val="F2F2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超連鎖店主的人數！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6161" y="1624332"/>
            <a:ext cx="1369963" cy="43858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defTabSz="685686"/>
            <a:r>
              <a:rPr lang="x-none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新方法？</a:t>
            </a:r>
          </a:p>
        </p:txBody>
      </p:sp>
    </p:spTree>
    <p:extLst>
      <p:ext uri="{BB962C8B-B14F-4D97-AF65-F5344CB8AC3E}">
        <p14:creationId xmlns:p14="http://schemas.microsoft.com/office/powerpoint/2010/main" val="106672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>
            <a:normAutofit/>
          </a:bodyPr>
          <a:lstStyle/>
          <a:p>
            <a:r>
              <a:rPr lang="x-none" sz="45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建立購物年金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857250"/>
            <a:ext cx="8318500" cy="4286250"/>
          </a:xfrm>
        </p:spPr>
        <p:txBody>
          <a:bodyPr>
            <a:noAutofit/>
          </a:bodyPr>
          <a:lstStyle/>
          <a:p>
            <a:r>
              <a:rPr lang="x-none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美安台灣最熱銷的產品就是超連鎖</a:t>
            </a:r>
            <a:r>
              <a:rPr lang="x-none" sz="2700" b="1" baseline="30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x-none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事業發展系統</a:t>
            </a:r>
          </a:p>
          <a:p>
            <a:pPr marL="0" indent="0">
              <a:buNone/>
            </a:pPr>
            <a:endParaRPr lang="en-US" sz="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9250" lvl="1" indent="0">
              <a:buNone/>
            </a:pPr>
            <a:r>
              <a:rPr lang="x-none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「這套系統不僅為創業家提供賺取永續收入的機會，而且為全球消費者帶來更優越的購物方式。」</a:t>
            </a:r>
          </a:p>
          <a:p>
            <a:pPr lvl="1"/>
            <a:endParaRPr lang="en-US" sz="2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x-none" sz="27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系統核心是美安台灣的管理業績紅利計畫</a:t>
            </a:r>
            <a:r>
              <a:rPr 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x-none" sz="27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MPCP</a:t>
            </a:r>
            <a:r>
              <a:rPr 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x-none" sz="27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x-none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獎勵每位改變購物方式的超連鎖</a:t>
            </a:r>
            <a:r>
              <a:rPr lang="x-none" sz="2700" b="1" baseline="30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x-none" sz="27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店主</a:t>
            </a:r>
            <a:r>
              <a:rPr 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x-none" sz="27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UFO</a:t>
            </a:r>
            <a:r>
              <a:rPr lang="en-US" sz="27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x-none" sz="27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27" y="4827761"/>
            <a:ext cx="2688313" cy="2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08038"/>
          </a:xfrm>
        </p:spPr>
        <p:txBody>
          <a:bodyPr>
            <a:normAutofit/>
          </a:bodyPr>
          <a:lstStyle/>
          <a:p>
            <a:r>
              <a:rPr lang="x-none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建立購物年金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x-none" sz="3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「四個基本步驟」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8855"/>
            <a:ext cx="8229600" cy="3611542"/>
          </a:xfrm>
        </p:spPr>
        <p:txBody>
          <a:bodyPr>
            <a:noAutofit/>
          </a:bodyPr>
          <a:lstStyle/>
          <a:p>
            <a:r>
              <a:rPr lang="x-none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美安台灣公司的購物年金來自每一位超連鎖</a:t>
            </a:r>
            <a:r>
              <a:rPr lang="x-none" altLang="zh-TW" sz="2700" b="1" baseline="30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x-none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店主</a:t>
            </a:r>
          </a:p>
          <a:p>
            <a:pPr marL="0" indent="0">
              <a:buNone/>
            </a:pPr>
            <a:endParaRPr lang="en-US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434" indent="-514290">
              <a:buFont typeface="+mj-lt"/>
              <a:buAutoNum type="arabicPeriod"/>
            </a:pPr>
            <a:r>
              <a:rPr lang="x-none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將每個月所採買的居家生活用品轉換成美安台灣獨家品牌的產品</a:t>
            </a:r>
          </a:p>
          <a:p>
            <a:pPr marL="682545" indent="-114287">
              <a:buNone/>
            </a:pPr>
            <a:r>
              <a:rPr lang="x-none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*超連鎖</a:t>
            </a:r>
            <a:r>
              <a:rPr lang="x-none" altLang="zh-TW" sz="1800" b="1" baseline="30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x-none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店主藉由購買自用的美安台灣獨家品牌產品而獲得「報酬」</a:t>
            </a:r>
            <a:endParaRPr lang="en-US" sz="1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2545" indent="-114287">
              <a:buNone/>
            </a:pPr>
            <a:r>
              <a:rPr lang="x-none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（佣金獎勵/BV）</a:t>
            </a:r>
          </a:p>
          <a:p>
            <a:pPr marL="857150" lvl="2" indent="0">
              <a:buNone/>
            </a:pPr>
            <a:endParaRPr 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434" indent="-514290">
              <a:buFont typeface="+mj-lt"/>
              <a:buAutoNum type="arabicPeriod" startAt="2"/>
            </a:pPr>
            <a:r>
              <a:rPr lang="x-none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改變他們每個月或定期購買其他品牌產品（如衣服、電子產品、電器等）的</a:t>
            </a:r>
            <a:r>
              <a:rPr lang="x-none" sz="21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x-none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，從以往在「傳統實體商店」</a:t>
            </a:r>
            <a:r>
              <a:rPr lang="x-none" sz="21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購物</a:t>
            </a:r>
            <a:r>
              <a:rPr lang="zh-TW" altLang="en-US" sz="21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</a:t>
            </a:r>
            <a:r>
              <a:rPr lang="x-none" sz="21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</a:t>
            </a:r>
            <a:r>
              <a:rPr lang="x-none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過自己的</a:t>
            </a:r>
            <a:r>
              <a:rPr lang="en-US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TW.</a:t>
            </a:r>
            <a:r>
              <a:rPr lang="x-none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SHOP.COM</a:t>
            </a:r>
            <a:r>
              <a:rPr lang="x-none" sz="21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r>
              <a:rPr lang="zh-TW" altLang="en-US" sz="21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x-none" sz="21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進入商店的網站進行</a:t>
            </a:r>
            <a:r>
              <a:rPr lang="x-none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「線上購物」</a:t>
            </a:r>
          </a:p>
          <a:p>
            <a:pPr marL="741277" indent="-173018">
              <a:buNone/>
            </a:pPr>
            <a:r>
              <a:rPr lang="x-none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x-none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超連鎖店主透過TW.SHOP.COM/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的名稱</a:t>
            </a:r>
            <a:r>
              <a:rPr lang="x-none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</a:t>
            </a:r>
            <a:r>
              <a:rPr lang="zh-TW" altLang="en-US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x-none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可獲得</a:t>
            </a:r>
            <a:r>
              <a:rPr lang="x-none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「報酬」</a:t>
            </a:r>
            <a:r>
              <a:rPr 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x-none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IBV</a:t>
            </a:r>
            <a:r>
              <a:rPr lang="en-US" altLang="zh-TW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x-none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現金回饋</a:t>
            </a:r>
            <a:r>
              <a:rPr 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x-none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，直接前往</a:t>
            </a:r>
            <a:r>
              <a:rPr lang="x-none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</a:t>
            </a:r>
            <a:r>
              <a:rPr lang="en-US" sz="1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gohappy</a:t>
            </a:r>
            <a:r>
              <a:rPr lang="x-none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.com</a:t>
            </a:r>
            <a:r>
              <a:rPr 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sz="1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tw</a:t>
            </a:r>
            <a:r>
              <a:rPr lang="x-none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則沒有。</a:t>
            </a:r>
          </a:p>
          <a:p>
            <a:pPr marL="1314297" lvl="2" indent="-457147">
              <a:buFont typeface="+mj-lt"/>
              <a:buAutoNum type="arabicPeriod" startAt="2"/>
            </a:pPr>
            <a:endParaRPr 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14297" lvl="2" indent="-457147">
              <a:buFont typeface="+mj-lt"/>
              <a:buAutoNum type="arabicPeriod" startAt="2"/>
            </a:pPr>
            <a:endParaRPr 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27" y="4827761"/>
            <a:ext cx="2688313" cy="2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26" y="23099"/>
            <a:ext cx="8677184" cy="784939"/>
          </a:xfrm>
        </p:spPr>
        <p:txBody>
          <a:bodyPr>
            <a:normAutofit fontScale="90000"/>
          </a:bodyPr>
          <a:lstStyle/>
          <a:p>
            <a:r>
              <a:rPr lang="x-none" sz="4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建立美安台灣購物年金</a:t>
            </a:r>
            <a:r>
              <a:rPr lang="x-none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「四個基本步驟」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506"/>
            <a:ext cx="7924800" cy="4006994"/>
          </a:xfrm>
        </p:spPr>
        <p:txBody>
          <a:bodyPr>
            <a:noAutofit/>
          </a:bodyPr>
          <a:lstStyle/>
          <a:p>
            <a:pPr marL="514290" lvl="1" indent="-514290">
              <a:buFont typeface="+mj-lt"/>
              <a:buAutoNum type="arabicPeriod" startAt="3"/>
            </a:pPr>
            <a:r>
              <a:rPr lang="x-none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找到10-15人和您一起改變消費習慣，並建立良好關係，以期發展顧客的終身價值或未來的事業夥伴(超連鎖</a:t>
            </a:r>
            <a:r>
              <a:rPr lang="x-none" altLang="zh-TW" sz="2100" b="1" baseline="30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x-none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店主)。</a:t>
            </a:r>
          </a:p>
          <a:p>
            <a:pPr marL="514290" lvl="1" indent="-514290">
              <a:buFont typeface="+mj-lt"/>
              <a:buAutoNum type="arabicPeriod" startAt="3"/>
            </a:pPr>
            <a:endParaRPr lang="en-US" sz="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2545" indent="-163494">
              <a:buNone/>
            </a:pPr>
            <a:r>
              <a:rPr lang="x-none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*顧客透過購買美安台灣產品而獲得「報酬」（現金回饋）。</a:t>
            </a:r>
          </a:p>
          <a:p>
            <a:pPr marL="682545" indent="-163494">
              <a:buNone/>
            </a:pPr>
            <a:r>
              <a:rPr lang="x-none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*顧客透過在</a:t>
            </a:r>
            <a:r>
              <a:rPr lang="x-none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TW.SHOP.COM/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名稱 </a:t>
            </a:r>
            <a:r>
              <a:rPr lang="x-none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購物而獲得</a:t>
            </a:r>
            <a:r>
              <a:rPr lang="x-none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「報酬</a:t>
            </a:r>
            <a:r>
              <a:rPr lang="x-none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x-none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現金回饋</a:t>
            </a:r>
            <a:r>
              <a:rPr 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x-none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2545" indent="-163494">
              <a:buNone/>
            </a:pPr>
            <a:r>
              <a:rPr lang="x-none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*顧客透過推薦其他顧客在TW.SHOP.COM</a:t>
            </a:r>
            <a:r>
              <a:rPr lang="x-none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您的名稱</a:t>
            </a:r>
            <a:r>
              <a:rPr lang="x-none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購物而獲得</a:t>
            </a:r>
            <a:r>
              <a:rPr lang="x-none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「報酬</a:t>
            </a:r>
            <a:r>
              <a:rPr lang="x-none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x-none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現金回饋</a:t>
            </a:r>
            <a:r>
              <a:rPr lang="en-US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x-none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1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2545" indent="-163494">
              <a:buNone/>
            </a:pPr>
            <a:endParaRPr 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290" lvl="1" indent="-514290">
              <a:buFont typeface="+mj-lt"/>
              <a:buAutoNum type="arabicPeriod" startAt="4"/>
            </a:pPr>
            <a:r>
              <a:rPr lang="x-none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至少找出2位願意致力落實前述1-4</a:t>
            </a:r>
            <a:r>
              <a:rPr lang="x-none" sz="21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個步驟</a:t>
            </a:r>
            <a:r>
              <a:rPr lang="zh-TW" altLang="en-US" sz="21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，藉</a:t>
            </a:r>
            <a:r>
              <a:rPr lang="x-none" sz="21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以改變自己財務狀況的夥伴</a:t>
            </a:r>
            <a:r>
              <a:rPr lang="x-none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27" y="4827761"/>
            <a:ext cx="2688313" cy="2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>
            <a:normAutofit/>
          </a:bodyPr>
          <a:lstStyle/>
          <a:p>
            <a:r>
              <a:rPr lang="x-none" sz="45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建立美安台灣購物年金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最終目標是建立一條源源不絕的BV及IBV流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，而這也正是管理業績紅利計畫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(MPCP)</a:t>
            </a:r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的生命線。</a:t>
            </a:r>
            <a:r>
              <a:rPr lang="en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每位超連鎖</a:t>
            </a:r>
            <a:r>
              <a:rPr lang="x-none" altLang="zh-TW" sz="2400" b="1" baseline="30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店主的目標就是成為「購物顧問」，</a:t>
            </a:r>
            <a:r>
              <a:rPr lang="x-none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讓自己與顧客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x-none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高效率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</a:t>
            </a:r>
            <a:r>
              <a:rPr lang="x-none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購買生活用品</a:t>
            </a:r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27" y="4827761"/>
            <a:ext cx="2688313" cy="2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17"/>
            <a:ext cx="8229600" cy="793321"/>
          </a:xfrm>
        </p:spPr>
        <p:txBody>
          <a:bodyPr/>
          <a:lstStyle/>
          <a:p>
            <a:r>
              <a:rPr lang="x-none" sz="4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建立購物年金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48"/>
            <a:ext cx="8229600" cy="3776921"/>
          </a:xfrm>
        </p:spPr>
        <p:txBody>
          <a:bodyPr>
            <a:noAutofit/>
          </a:bodyPr>
          <a:lstStyle/>
          <a:p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「年金」</a:t>
            </a:r>
            <a:r>
              <a:rPr lang="x-none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指的是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x-none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在一個指定時間長度內的每個時段支付給您一筆固定款項</a:t>
            </a:r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spcBef>
                <a:spcPts val="1800"/>
              </a:spcBef>
            </a:pPr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為了累積「年金」，</a:t>
            </a:r>
            <a:r>
              <a:rPr lang="x-none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您必須在年金開始發放前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，先</a:t>
            </a:r>
            <a:r>
              <a:rPr lang="x-none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投入一筆固定資金</a:t>
            </a:r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spcBef>
                <a:spcPts val="1800"/>
              </a:spcBef>
            </a:pPr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美安台灣的「購物年金」以相同方式運作，只有一點最大的不同。</a:t>
            </a:r>
          </a:p>
          <a:p>
            <a:pPr>
              <a:spcBef>
                <a:spcPts val="1800"/>
              </a:spcBef>
            </a:pPr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超連鎖</a:t>
            </a:r>
            <a:r>
              <a:rPr lang="x-none" sz="2400" b="1" baseline="30000" dirty="0">
                <a:solidFill>
                  <a:srgbClr val="000000"/>
                </a:solidFill>
                <a:latin typeface="微軟正黑體"/>
                <a:ea typeface="微軟正黑體"/>
              </a:rPr>
              <a:t>®</a:t>
            </a:r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店主所得的固定款項不是以法定貨幣來計量，而是以</a:t>
            </a:r>
            <a:r>
              <a:rPr lang="x-none" sz="24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時間來累積</a:t>
            </a:r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None/>
            </a:pPr>
            <a:endParaRPr lang="en-US" sz="2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27" y="4827761"/>
            <a:ext cx="2688313" cy="2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08038"/>
          </a:xfrm>
        </p:spPr>
        <p:txBody>
          <a:bodyPr/>
          <a:lstStyle/>
          <a:p>
            <a:r>
              <a:rPr lang="x-none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建立購物年金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每星期投資8-15小時，堅持24-36個月，您就能建立自己的「固定款項」。</a:t>
            </a:r>
          </a:p>
          <a:p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執行上述的四項基本步驟，並確保您兩邊銷售組織內的所有事業夥伴也複製這些步驟……</a:t>
            </a:r>
          </a:p>
          <a:p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x-none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您從此就可以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有機會</a:t>
            </a:r>
            <a:r>
              <a:rPr lang="x-none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每星期賺取</a:t>
            </a:r>
            <a:r>
              <a:rPr lang="x-none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$47,500或更多了！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27" y="4827761"/>
            <a:ext cx="2688313" cy="298623"/>
          </a:xfrm>
          <a:prstGeom prst="rect">
            <a:avLst/>
          </a:prstGeom>
        </p:spPr>
      </p:pic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0" y="4479410"/>
            <a:ext cx="91439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sto MT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sto MT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sto MT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sto MT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sto MT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sto MT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*本簡報中提到的收入等級純屬舉例說明，無意代表美安台灣公司超連鎖</a:t>
            </a:r>
            <a:r>
              <a:rPr lang="en-US" altLang="zh-TW" sz="1100" baseline="30000" dirty="0">
                <a:latin typeface="微軟正黑體" pitchFamily="34" charset="-120"/>
                <a:ea typeface="微軟正黑體" pitchFamily="34" charset="-120"/>
              </a:rPr>
              <a:t>®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店主的一般收入也無意表示任何超連鎖</a:t>
            </a:r>
            <a:r>
              <a:rPr lang="en-US" altLang="zh-TW" sz="1100" baseline="30000" dirty="0">
                <a:latin typeface="微軟正黑體" pitchFamily="34" charset="-120"/>
                <a:ea typeface="微軟正黑體" pitchFamily="34" charset="-120"/>
              </a:rPr>
              <a:t>®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店主皆可賺取同等收入。美安公司超連鎖</a:t>
            </a:r>
            <a:r>
              <a:rPr lang="en-US" altLang="zh-TW" sz="1100" baseline="30000" dirty="0">
                <a:latin typeface="微軟正黑體" pitchFamily="34" charset="-120"/>
                <a:ea typeface="微軟正黑體" pitchFamily="34" charset="-120"/>
              </a:rPr>
              <a:t>®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店主的成功與否取決於其在發展事業時的努力、才能與投入程度。</a:t>
            </a:r>
          </a:p>
        </p:txBody>
      </p:sp>
    </p:spTree>
    <p:extLst>
      <p:ext uri="{BB962C8B-B14F-4D97-AF65-F5344CB8AC3E}">
        <p14:creationId xmlns:p14="http://schemas.microsoft.com/office/powerpoint/2010/main" val="8252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x-none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建立購物年金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8"/>
            <a:ext cx="8229600" cy="4323835"/>
          </a:xfrm>
        </p:spPr>
        <p:txBody>
          <a:bodyPr>
            <a:normAutofit/>
          </a:bodyPr>
          <a:lstStyle/>
          <a:p>
            <a:r>
              <a:rPr lang="x-none" sz="2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從居家用品評量開始：</a:t>
            </a:r>
          </a:p>
          <a:p>
            <a:endParaRPr lang="en-US" sz="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x-none" sz="2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檢視（一一盤點）您每月及每季的消費項目。</a:t>
            </a:r>
          </a:p>
          <a:p>
            <a:pPr lvl="1"/>
            <a:r>
              <a:rPr lang="x-none" sz="2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查看有哪些用品能夠讓您累積購物年金，輕輕鬆鬆轉消費為收入！</a:t>
            </a:r>
          </a:p>
          <a:p>
            <a:pPr marL="457147" lvl="1" indent="0">
              <a:buNone/>
            </a:pPr>
            <a:endParaRPr lang="en-US" sz="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293" lvl="2" indent="0">
              <a:buNone/>
            </a:pPr>
            <a:endParaRPr lang="en-US" sz="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x-none" sz="2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建立美安台灣「居家購物清單」</a:t>
            </a:r>
          </a:p>
          <a:p>
            <a:pPr lvl="2"/>
            <a:r>
              <a:rPr lang="x-none" sz="2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建立「我的清單」</a:t>
            </a:r>
          </a:p>
          <a:p>
            <a:pPr lvl="2"/>
            <a:r>
              <a:rPr lang="x-none" sz="2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運用居家顧問同時建立這兩個清單</a:t>
            </a:r>
            <a:endParaRPr lang="en" sz="23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x-none" sz="23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x-none" sz="2300" b="1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</a:t>
            </a:r>
            <a:r>
              <a:rPr lang="x-none" sz="23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x-none" sz="2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，接著指導每位</a:t>
            </a:r>
            <a:r>
              <a:rPr lang="x-none" sz="23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事業夥伴</a:t>
            </a:r>
            <a:r>
              <a:rPr lang="x-none" sz="2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也這麼做，然後讓每位</a:t>
            </a:r>
            <a:r>
              <a:rPr lang="x-none" sz="23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顧客</a:t>
            </a:r>
            <a:r>
              <a:rPr lang="x-none" sz="23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複製同樣的過程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27" y="4827761"/>
            <a:ext cx="2688313" cy="2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610867"/>
            <a:ext cx="9144000" cy="1469642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5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事業基礎資料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2771776"/>
            <a:ext cx="6400800" cy="617468"/>
          </a:xfrm>
          <a:prstGeom prst="rect">
            <a:avLst/>
          </a:prstGeom>
        </p:spPr>
        <p:txBody>
          <a:bodyPr vert="horz" lIns="91428" tIns="45714" rIns="91428" bIns="4571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起步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83" y="4371975"/>
            <a:ext cx="4527459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6&quot;/&gt;&lt;/TableIndex&gt;&lt;/ShapeTextInfo&gt;"/>
  <p:tag name="PRESENTER_SHAPEINFO" val="&lt;ThreeDShapeInfo&gt;&lt;uuid val=&quot;{BDF973C2-D1F0-4CF2-8FE6-63334BB5437E}&quot;/&gt;&lt;isInvalidForFieldText val=&quot;0&quot;/&gt;&lt;Image&gt;&lt;filename val=&quot;C:\Users\video\AppData\Local\Temp\PR\data\asimages\{BDF973C2-D1F0-4CF2-8FE6-63334BB5437E}_29.png&quot;/&gt;&lt;left val=&quot;0&quot;/&gt;&lt;top val=&quot;471&quot;/&gt;&lt;width val=&quot;721&quot;/&gt;&lt;height val=&quot;7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6&quot;/&gt;&lt;/TableIndex&gt;&lt;/ShapeTextInfo&gt;"/>
  <p:tag name="PRESENTER_SHAPEINFO" val="&lt;ThreeDShapeInfo&gt;&lt;uuid val=&quot;{BDF973C2-D1F0-4CF2-8FE6-63334BB5437E}&quot;/&gt;&lt;isInvalidForFieldText val=&quot;0&quot;/&gt;&lt;Image&gt;&lt;filename val=&quot;C:\Users\video\AppData\Local\Temp\PR\data\asimages\{BDF973C2-D1F0-4CF2-8FE6-63334BB5437E}_29.png&quot;/&gt;&lt;left val=&quot;0&quot;/&gt;&lt;top val=&quot;471&quot;/&gt;&lt;width val=&quot;721&quot;/&gt;&lt;height val=&quot;7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6&quot;/&gt;&lt;/TableIndex&gt;&lt;/ShapeTextInfo&gt;"/>
  <p:tag name="PRESENTER_SHAPEINFO" val="&lt;ThreeDShapeInfo&gt;&lt;uuid val=&quot;{BDF973C2-D1F0-4CF2-8FE6-63334BB5437E}&quot;/&gt;&lt;isInvalidForFieldText val=&quot;0&quot;/&gt;&lt;Image&gt;&lt;filename val=&quot;C:\Users\video\AppData\Local\Temp\PR\data\asimages\{BDF973C2-D1F0-4CF2-8FE6-63334BB5437E}_29.png&quot;/&gt;&lt;left val=&quot;0&quot;/&gt;&lt;top val=&quot;471&quot;/&gt;&lt;width val=&quot;721&quot;/&gt;&lt;height val=&quot;70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6&quot;/&gt;&lt;/TableIndex&gt;&lt;/ShapeTextInfo&gt;"/>
  <p:tag name="PRESENTER_SHAPEINFO" val="&lt;ThreeDShapeInfo&gt;&lt;uuid val=&quot;{BDF973C2-D1F0-4CF2-8FE6-63334BB5437E}&quot;/&gt;&lt;isInvalidForFieldText val=&quot;0&quot;/&gt;&lt;Image&gt;&lt;filename val=&quot;C:\Users\video\AppData\Local\Temp\PR\data\asimages\{BDF973C2-D1F0-4CF2-8FE6-63334BB5437E}_29.png&quot;/&gt;&lt;left val=&quot;0&quot;/&gt;&lt;top val=&quot;471&quot;/&gt;&lt;width val=&quot;721&quot;/&gt;&lt;height val=&quot;7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6&quot;/&gt;&lt;/TableIndex&gt;&lt;/ShapeTextInfo&gt;"/>
  <p:tag name="PRESENTER_SHAPEINFO" val="&lt;ThreeDShapeInfo&gt;&lt;uuid val=&quot;{BDF973C2-D1F0-4CF2-8FE6-63334BB5437E}&quot;/&gt;&lt;isInvalidForFieldText val=&quot;0&quot;/&gt;&lt;Image&gt;&lt;filename val=&quot;C:\Users\video\AppData\Local\Temp\PR\data\asimages\{BDF973C2-D1F0-4CF2-8FE6-63334BB5437E}_29.png&quot;/&gt;&lt;left val=&quot;0&quot;/&gt;&lt;top val=&quot;471&quot;/&gt;&lt;width val=&quot;721&quot;/&gt;&lt;height val=&quot;7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6&quot;/&gt;&lt;/TableIndex&gt;&lt;/ShapeTextInfo&gt;"/>
  <p:tag name="PRESENTER_SHAPEINFO" val="&lt;ThreeDShapeInfo&gt;&lt;uuid val=&quot;{BDF973C2-D1F0-4CF2-8FE6-63334BB5437E}&quot;/&gt;&lt;isInvalidForFieldText val=&quot;0&quot;/&gt;&lt;Image&gt;&lt;filename val=&quot;C:\Users\video\AppData\Local\Temp\PR\data\asimages\{BDF973C2-D1F0-4CF2-8FE6-63334BB5437E}_29.png&quot;/&gt;&lt;left val=&quot;0&quot;/&gt;&lt;top val=&quot;471&quot;/&gt;&lt;width val=&quot;721&quot;/&gt;&lt;height val=&quot;7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6&quot;/&gt;&lt;/TableIndex&gt;&lt;/ShapeTextInfo&gt;"/>
  <p:tag name="PRESENTER_SHAPEINFO" val="&lt;ThreeDShapeInfo&gt;&lt;uuid val=&quot;{BDF973C2-D1F0-4CF2-8FE6-63334BB5437E}&quot;/&gt;&lt;isInvalidForFieldText val=&quot;0&quot;/&gt;&lt;Image&gt;&lt;filename val=&quot;C:\Users\video\AppData\Local\Temp\PR\data\asimages\{BDF973C2-D1F0-4CF2-8FE6-63334BB5437E}_29.png&quot;/&gt;&lt;left val=&quot;0&quot;/&gt;&lt;top val=&quot;471&quot;/&gt;&lt;width val=&quot;721&quot;/&gt;&lt;height val=&quot;70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6&quot;/&gt;&lt;/TableIndex&gt;&lt;/ShapeTextInfo&gt;"/>
  <p:tag name="PRESENTER_SHAPEINFO" val="&lt;ThreeDShapeInfo&gt;&lt;uuid val=&quot;{BDF973C2-D1F0-4CF2-8FE6-63334BB5437E}&quot;/&gt;&lt;isInvalidForFieldText val=&quot;0&quot;/&gt;&lt;Image&gt;&lt;filename val=&quot;C:\Users\video\AppData\Local\Temp\PR\data\asimages\{BDF973C2-D1F0-4CF2-8FE6-63334BB5437E}_29.png&quot;/&gt;&lt;left val=&quot;0&quot;/&gt;&lt;top val=&quot;471&quot;/&gt;&lt;width val=&quot;721&quot;/&gt;&lt;height val=&quot;70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4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546</Words>
  <Application>Microsoft Office PowerPoint</Application>
  <PresentationFormat>如螢幕大小 (16:9)</PresentationFormat>
  <Paragraphs>108</Paragraphs>
  <Slides>17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24_Office Theme</vt:lpstr>
      <vt:lpstr>建立美安台灣購物年金 「轉消費為收入」 </vt:lpstr>
      <vt:lpstr>建立購物年金</vt:lpstr>
      <vt:lpstr>建立購物年金的「四個基本步驟」</vt:lpstr>
      <vt:lpstr>建立美安台灣購物年金「四個基本步驟」</vt:lpstr>
      <vt:lpstr>建立美安台灣購物年金</vt:lpstr>
      <vt:lpstr>建立購物年金</vt:lpstr>
      <vt:lpstr>建立購物年金</vt:lpstr>
      <vt:lpstr>建立購物年金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Market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maShopping Annuity “Converting Spending Into Earning” </dc:title>
  <dc:creator>Billy Layton</dc:creator>
  <cp:lastModifiedBy>Charlie Shen</cp:lastModifiedBy>
  <cp:revision>37</cp:revision>
  <dcterms:created xsi:type="dcterms:W3CDTF">2014-01-30T21:22:58Z</dcterms:created>
  <dcterms:modified xsi:type="dcterms:W3CDTF">2017-10-26T06:52:27Z</dcterms:modified>
</cp:coreProperties>
</file>